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753600" cy="7315200"/>
  <p:notesSz cx="9753600" cy="7315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18622"/>
            <a:ext cx="1373435" cy="16965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5648" y="2830353"/>
            <a:ext cx="6102350" cy="152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0763" y="1566298"/>
            <a:ext cx="6889115" cy="417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9164" y="0"/>
            <a:ext cx="6219825" cy="4528820"/>
            <a:chOff x="3499164" y="0"/>
            <a:chExt cx="6219825" cy="4528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8935" y="0"/>
              <a:ext cx="5410027" cy="4528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164" y="823270"/>
              <a:ext cx="1228219" cy="12870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6072" y="4969331"/>
            <a:ext cx="1717527" cy="23458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223" y="4487941"/>
            <a:ext cx="6087745" cy="1771014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313055" marR="341630" indent="-300990">
              <a:lnSpc>
                <a:spcPts val="3300"/>
              </a:lnSpc>
              <a:spcBef>
                <a:spcPts val="259"/>
              </a:spcBef>
            </a:pPr>
            <a:r>
              <a:rPr dirty="0" sz="2800" spc="-85" b="1">
                <a:solidFill>
                  <a:srgbClr val="FF3131"/>
                </a:solidFill>
                <a:latin typeface="Arial"/>
                <a:cs typeface="Arial"/>
              </a:rPr>
              <a:t>Title:</a:t>
            </a:r>
            <a:r>
              <a:rPr dirty="0" sz="2800" spc="-105" b="1">
                <a:solidFill>
                  <a:srgbClr val="FF3131"/>
                </a:solidFill>
                <a:latin typeface="Arial"/>
                <a:cs typeface="Arial"/>
              </a:rPr>
              <a:t> </a:t>
            </a:r>
            <a:r>
              <a:rPr dirty="0" sz="2800" spc="-130" b="1">
                <a:latin typeface="Arial"/>
                <a:cs typeface="Arial"/>
              </a:rPr>
              <a:t>Understanding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40" b="1">
                <a:latin typeface="Arial"/>
                <a:cs typeface="Arial"/>
              </a:rPr>
              <a:t>the</a:t>
            </a:r>
            <a:r>
              <a:rPr dirty="0" sz="2800" spc="-110" b="1">
                <a:latin typeface="Arial"/>
                <a:cs typeface="Arial"/>
              </a:rPr>
              <a:t> </a:t>
            </a:r>
            <a:r>
              <a:rPr dirty="0" sz="2800" spc="-45" b="1">
                <a:latin typeface="Arial"/>
                <a:cs typeface="Arial"/>
              </a:rPr>
              <a:t>File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110" b="1">
                <a:latin typeface="Arial"/>
                <a:cs typeface="Arial"/>
              </a:rPr>
              <a:t>System </a:t>
            </a:r>
            <a:r>
              <a:rPr dirty="0" sz="2800" spc="-140" b="1">
                <a:latin typeface="Arial"/>
                <a:cs typeface="Arial"/>
              </a:rPr>
              <a:t>and</a:t>
            </a:r>
            <a:r>
              <a:rPr dirty="0" sz="2800" spc="-55" b="1">
                <a:latin typeface="Arial"/>
                <a:cs typeface="Arial"/>
              </a:rPr>
              <a:t> </a:t>
            </a:r>
            <a:r>
              <a:rPr dirty="0" sz="2800" spc="-140" b="1">
                <a:latin typeface="Arial"/>
                <a:cs typeface="Arial"/>
              </a:rPr>
              <a:t>Device</a:t>
            </a:r>
            <a:r>
              <a:rPr dirty="0" sz="2800" spc="-55" b="1">
                <a:latin typeface="Arial"/>
                <a:cs typeface="Arial"/>
              </a:rPr>
              <a:t> </a:t>
            </a:r>
            <a:r>
              <a:rPr dirty="0" sz="2800" spc="-110" b="1">
                <a:latin typeface="Arial"/>
                <a:cs typeface="Arial"/>
              </a:rPr>
              <a:t>Management</a:t>
            </a:r>
            <a:r>
              <a:rPr dirty="0" sz="2800" spc="-5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800">
              <a:latin typeface="Arial"/>
              <a:cs typeface="Arial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dirty="0" sz="2800" spc="-110" b="1">
                <a:solidFill>
                  <a:srgbClr val="FF3131"/>
                </a:solidFill>
                <a:latin typeface="Arial"/>
                <a:cs typeface="Arial"/>
              </a:rPr>
              <a:t>Presenter:</a:t>
            </a:r>
            <a:r>
              <a:rPr dirty="0" sz="2800" spc="-30" b="1">
                <a:solidFill>
                  <a:srgbClr val="FF3131"/>
                </a:solidFill>
                <a:latin typeface="Arial"/>
                <a:cs typeface="Arial"/>
              </a:rPr>
              <a:t> </a:t>
            </a:r>
            <a:r>
              <a:rPr dirty="0" sz="2800" spc="-120" b="1">
                <a:latin typeface="Arial"/>
                <a:cs typeface="Arial"/>
              </a:rPr>
              <a:t>Vedika</a:t>
            </a:r>
            <a:r>
              <a:rPr dirty="0" sz="2800" spc="-40" b="1">
                <a:latin typeface="Arial"/>
                <a:cs typeface="Arial"/>
              </a:rPr>
              <a:t> </a:t>
            </a:r>
            <a:r>
              <a:rPr dirty="0" sz="2800" spc="-100" b="1">
                <a:latin typeface="Arial"/>
                <a:cs typeface="Arial"/>
              </a:rPr>
              <a:t>Gahininath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 spc="-55" b="1">
                <a:latin typeface="Arial"/>
                <a:cs typeface="Arial"/>
              </a:rPr>
              <a:t>Pakhare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5924" y="5537870"/>
            <a:ext cx="1789469" cy="17627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5854" y="0"/>
            <a:ext cx="3137745" cy="21749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85998"/>
            <a:ext cx="4272700" cy="3229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43"/>
            <a:ext cx="1721702" cy="2382259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1550763" y="897337"/>
            <a:ext cx="2954655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50" b="1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dirty="0" sz="2150" spc="-8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150" spc="-8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50" b="1">
                <a:solidFill>
                  <a:srgbClr val="000000"/>
                </a:solidFill>
                <a:latin typeface="Calibri"/>
                <a:cs typeface="Calibri"/>
              </a:rPr>
              <a:t>File</a:t>
            </a:r>
            <a:r>
              <a:rPr dirty="0" sz="2150" spc="-8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45" b="1">
                <a:solidFill>
                  <a:srgbClr val="000000"/>
                </a:solidFill>
                <a:latin typeface="Calibri"/>
                <a:cs typeface="Calibri"/>
              </a:rPr>
              <a:t>System: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58519" marR="1060450" indent="-205104">
              <a:lnSpc>
                <a:spcPct val="116199"/>
              </a:lnSpc>
              <a:spcBef>
                <a:spcPts val="95"/>
              </a:spcBef>
              <a:buAutoNum type="alphaLcPeriod"/>
              <a:tabLst>
                <a:tab pos="858519" algn="l"/>
                <a:tab pos="904240" algn="l"/>
              </a:tabLst>
            </a:pPr>
            <a:r>
              <a:rPr dirty="0"/>
              <a:t>	</a:t>
            </a:r>
            <a:r>
              <a:rPr dirty="0" spc="-10"/>
              <a:t>Allows</a:t>
            </a:r>
            <a:r>
              <a:rPr dirty="0" spc="-70"/>
              <a:t> </a:t>
            </a:r>
            <a:r>
              <a:rPr dirty="0" spc="-10"/>
              <a:t>the</a:t>
            </a:r>
            <a:r>
              <a:rPr dirty="0" spc="-65"/>
              <a:t> </a:t>
            </a:r>
            <a:r>
              <a:rPr dirty="0"/>
              <a:t>user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65"/>
              <a:t> </a:t>
            </a:r>
            <a:r>
              <a:rPr dirty="0" spc="-20"/>
              <a:t>define</a:t>
            </a:r>
            <a:r>
              <a:rPr dirty="0" spc="-70"/>
              <a:t> </a:t>
            </a:r>
            <a:r>
              <a:rPr dirty="0" spc="-10"/>
              <a:t>files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 spc="-10"/>
              <a:t>directories</a:t>
            </a:r>
            <a:r>
              <a:rPr dirty="0" spc="-65"/>
              <a:t> </a:t>
            </a:r>
            <a:r>
              <a:rPr dirty="0" spc="-25"/>
              <a:t>and </a:t>
            </a:r>
            <a:r>
              <a:rPr dirty="0"/>
              <a:t>allocated/deallocate</a:t>
            </a:r>
            <a:r>
              <a:rPr dirty="0" spc="-40"/>
              <a:t> </a:t>
            </a:r>
            <a:r>
              <a:rPr dirty="0" spc="-10"/>
              <a:t>the</a:t>
            </a:r>
            <a:r>
              <a:rPr dirty="0" spc="-40"/>
              <a:t> </a:t>
            </a:r>
            <a:r>
              <a:rPr dirty="0"/>
              <a:t>disk</a:t>
            </a:r>
            <a:r>
              <a:rPr dirty="0" spc="-35"/>
              <a:t> </a:t>
            </a:r>
            <a:r>
              <a:rPr dirty="0"/>
              <a:t>space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each</a:t>
            </a:r>
            <a:r>
              <a:rPr dirty="0" spc="-40"/>
              <a:t> </a:t>
            </a:r>
            <a:r>
              <a:rPr dirty="0" spc="-10"/>
              <a:t>file.</a:t>
            </a:r>
          </a:p>
          <a:p>
            <a:pPr marL="904875" indent="-26352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904875" algn="l"/>
              </a:tabLst>
            </a:pPr>
            <a:r>
              <a:rPr dirty="0"/>
              <a:t>It</a:t>
            </a:r>
            <a:r>
              <a:rPr dirty="0" spc="-85"/>
              <a:t> </a:t>
            </a:r>
            <a:r>
              <a:rPr dirty="0"/>
              <a:t>stores</a:t>
            </a:r>
            <a:r>
              <a:rPr dirty="0" spc="-85"/>
              <a:t> </a:t>
            </a:r>
            <a:r>
              <a:rPr dirty="0"/>
              <a:t>data</a:t>
            </a:r>
            <a:r>
              <a:rPr dirty="0" spc="-80"/>
              <a:t> </a:t>
            </a:r>
            <a:r>
              <a:rPr dirty="0"/>
              <a:t>or</a:t>
            </a:r>
            <a:r>
              <a:rPr dirty="0" spc="-85"/>
              <a:t> </a:t>
            </a:r>
            <a:r>
              <a:rPr dirty="0" spc="-10"/>
              <a:t>information.</a:t>
            </a:r>
          </a:p>
          <a:p>
            <a:pPr marL="904875" indent="-23939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904875" algn="l"/>
              </a:tabLst>
            </a:pPr>
            <a:r>
              <a:rPr dirty="0" spc="-10"/>
              <a:t>Arranges</a:t>
            </a:r>
            <a:r>
              <a:rPr dirty="0" spc="-80"/>
              <a:t> </a:t>
            </a:r>
            <a:r>
              <a:rPr dirty="0"/>
              <a:t>various</a:t>
            </a:r>
            <a:r>
              <a:rPr dirty="0" spc="-75"/>
              <a:t> </a:t>
            </a:r>
            <a:r>
              <a:rPr dirty="0" spc="-10"/>
              <a:t>files</a:t>
            </a:r>
            <a:r>
              <a:rPr dirty="0" spc="-80"/>
              <a:t> </a:t>
            </a:r>
            <a:r>
              <a:rPr dirty="0" spc="-20"/>
              <a:t>of</a:t>
            </a:r>
            <a:r>
              <a:rPr dirty="0" spc="-75"/>
              <a:t> </a:t>
            </a:r>
            <a:r>
              <a:rPr dirty="0" spc="-10"/>
              <a:t>the</a:t>
            </a:r>
            <a:r>
              <a:rPr dirty="0" spc="-80"/>
              <a:t> </a:t>
            </a:r>
            <a:r>
              <a:rPr dirty="0"/>
              <a:t>same</a:t>
            </a:r>
            <a:r>
              <a:rPr dirty="0" spc="-75"/>
              <a:t> </a:t>
            </a:r>
            <a:r>
              <a:rPr dirty="0" spc="-10"/>
              <a:t>type</a:t>
            </a:r>
            <a:r>
              <a:rPr dirty="0" spc="-80"/>
              <a:t> </a:t>
            </a:r>
            <a:r>
              <a:rPr dirty="0"/>
              <a:t>under</a:t>
            </a:r>
            <a:r>
              <a:rPr dirty="0" spc="-75"/>
              <a:t> </a:t>
            </a:r>
            <a:r>
              <a:rPr dirty="0"/>
              <a:t>one</a:t>
            </a:r>
            <a:r>
              <a:rPr dirty="0" spc="-80"/>
              <a:t> </a:t>
            </a:r>
            <a:r>
              <a:rPr dirty="0" spc="-10"/>
              <a:t>directory.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860"/>
              </a:spcBef>
            </a:pPr>
          </a:p>
          <a:p>
            <a:pPr marL="12700">
              <a:lnSpc>
                <a:spcPct val="100000"/>
              </a:lnSpc>
            </a:pPr>
            <a:r>
              <a:rPr dirty="0" sz="2150" spc="50" b="1">
                <a:latin typeface="Calibri"/>
                <a:cs typeface="Calibri"/>
              </a:rPr>
              <a:t>Functions</a:t>
            </a:r>
            <a:r>
              <a:rPr dirty="0" sz="2150" spc="-35" b="1">
                <a:latin typeface="Calibri"/>
                <a:cs typeface="Calibri"/>
              </a:rPr>
              <a:t> </a:t>
            </a:r>
            <a:r>
              <a:rPr dirty="0" sz="2150" b="1">
                <a:latin typeface="Calibri"/>
                <a:cs typeface="Calibri"/>
              </a:rPr>
              <a:t>of</a:t>
            </a:r>
            <a:r>
              <a:rPr dirty="0" sz="2150" spc="-35" b="1">
                <a:latin typeface="Calibri"/>
                <a:cs typeface="Calibri"/>
              </a:rPr>
              <a:t> </a:t>
            </a:r>
            <a:r>
              <a:rPr dirty="0" sz="2150" b="1">
                <a:latin typeface="Calibri"/>
                <a:cs typeface="Calibri"/>
              </a:rPr>
              <a:t>Device</a:t>
            </a:r>
            <a:r>
              <a:rPr dirty="0" sz="2150" spc="-35" b="1">
                <a:latin typeface="Calibri"/>
                <a:cs typeface="Calibri"/>
              </a:rPr>
              <a:t> </a:t>
            </a:r>
            <a:r>
              <a:rPr dirty="0" sz="2150" spc="-10" b="1">
                <a:latin typeface="Calibri"/>
                <a:cs typeface="Calibri"/>
              </a:rPr>
              <a:t>Management: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858519" marR="5080" indent="-205104">
              <a:lnSpc>
                <a:spcPct val="116199"/>
              </a:lnSpc>
              <a:buAutoNum type="alphaLcPeriod"/>
              <a:tabLst>
                <a:tab pos="858519" algn="l"/>
                <a:tab pos="904240" algn="l"/>
              </a:tabLst>
            </a:pPr>
            <a:r>
              <a:rPr dirty="0"/>
              <a:t>	</a:t>
            </a:r>
            <a:r>
              <a:rPr dirty="0" spc="-85"/>
              <a:t>A</a:t>
            </a:r>
            <a:r>
              <a:rPr dirty="0" spc="-50"/>
              <a:t> </a:t>
            </a:r>
            <a:r>
              <a:rPr dirty="0" spc="-25"/>
              <a:t>written</a:t>
            </a:r>
            <a:r>
              <a:rPr dirty="0" spc="-50"/>
              <a:t> </a:t>
            </a:r>
            <a:r>
              <a:rPr dirty="0"/>
              <a:t>special</a:t>
            </a:r>
            <a:r>
              <a:rPr dirty="0" spc="-45"/>
              <a:t> </a:t>
            </a:r>
            <a:r>
              <a:rPr dirty="0"/>
              <a:t>subroutine</a:t>
            </a:r>
            <a:r>
              <a:rPr dirty="0" spc="-50"/>
              <a:t> </a:t>
            </a:r>
            <a:r>
              <a:rPr dirty="0" spc="-25"/>
              <a:t>for</a:t>
            </a:r>
            <a:r>
              <a:rPr dirty="0" spc="-45"/>
              <a:t> </a:t>
            </a:r>
            <a:r>
              <a:rPr dirty="0"/>
              <a:t>each</a:t>
            </a:r>
            <a:r>
              <a:rPr dirty="0" spc="-50"/>
              <a:t> </a:t>
            </a:r>
            <a:r>
              <a:rPr dirty="0" spc="-40"/>
              <a:t>I/O</a:t>
            </a:r>
            <a:r>
              <a:rPr dirty="0" spc="-45"/>
              <a:t> </a:t>
            </a:r>
            <a:r>
              <a:rPr dirty="0"/>
              <a:t>device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45"/>
              <a:t> </a:t>
            </a:r>
            <a:r>
              <a:rPr dirty="0"/>
              <a:t>called</a:t>
            </a:r>
            <a:r>
              <a:rPr dirty="0" spc="-50"/>
              <a:t> </a:t>
            </a:r>
            <a:r>
              <a:rPr dirty="0" spc="-25"/>
              <a:t>the </a:t>
            </a:r>
            <a:r>
              <a:rPr dirty="0"/>
              <a:t>device</a:t>
            </a:r>
            <a:r>
              <a:rPr dirty="0" spc="-80"/>
              <a:t> </a:t>
            </a:r>
            <a:r>
              <a:rPr dirty="0" spc="-10"/>
              <a:t>driver.</a:t>
            </a:r>
          </a:p>
          <a:p>
            <a:pPr marL="904875" indent="-26352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904875" algn="l"/>
              </a:tabLst>
            </a:pPr>
            <a:r>
              <a:rPr dirty="0"/>
              <a:t>It</a:t>
            </a:r>
            <a:r>
              <a:rPr dirty="0" spc="-75"/>
              <a:t> </a:t>
            </a:r>
            <a:r>
              <a:rPr dirty="0"/>
              <a:t>moves</a:t>
            </a:r>
            <a:r>
              <a:rPr dirty="0" spc="-75"/>
              <a:t> </a:t>
            </a:r>
            <a:r>
              <a:rPr dirty="0"/>
              <a:t>data</a:t>
            </a:r>
            <a:r>
              <a:rPr dirty="0" spc="-75"/>
              <a:t> </a:t>
            </a:r>
            <a:r>
              <a:rPr dirty="0" spc="-10"/>
              <a:t>from</a:t>
            </a:r>
            <a:r>
              <a:rPr dirty="0" spc="-75"/>
              <a:t> </a:t>
            </a:r>
            <a:r>
              <a:rPr dirty="0" spc="-10"/>
              <a:t>driver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-10"/>
              <a:t>terminal.</a:t>
            </a:r>
          </a:p>
          <a:p>
            <a:pPr marL="904875" indent="-23939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904875" algn="l"/>
              </a:tabLst>
            </a:pPr>
            <a:r>
              <a:rPr dirty="0"/>
              <a:t>Block</a:t>
            </a:r>
            <a:r>
              <a:rPr dirty="0" spc="-45"/>
              <a:t> </a:t>
            </a:r>
            <a:r>
              <a:rPr dirty="0"/>
              <a:t>numbers</a:t>
            </a:r>
            <a:r>
              <a:rPr dirty="0" spc="-40"/>
              <a:t> </a:t>
            </a:r>
            <a:r>
              <a:rPr dirty="0" spc="-10"/>
              <a:t>are</a:t>
            </a:r>
            <a:r>
              <a:rPr dirty="0" spc="-40"/>
              <a:t> </a:t>
            </a:r>
            <a:r>
              <a:rPr dirty="0" spc="-10"/>
              <a:t>converted</a:t>
            </a:r>
            <a:r>
              <a:rPr dirty="0" spc="-40"/>
              <a:t> </a:t>
            </a:r>
            <a:r>
              <a:rPr dirty="0"/>
              <a:t>into</a:t>
            </a:r>
            <a:r>
              <a:rPr dirty="0" spc="-40"/>
              <a:t> </a:t>
            </a:r>
            <a:r>
              <a:rPr dirty="0"/>
              <a:t>sector</a:t>
            </a:r>
            <a:r>
              <a:rPr dirty="0" spc="-40"/>
              <a:t> </a:t>
            </a:r>
            <a:r>
              <a:rPr dirty="0" spc="-10"/>
              <a:t>number.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5000" y="6394818"/>
            <a:ext cx="1636840" cy="9203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85" y="0"/>
            <a:ext cx="2748717" cy="13157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56572"/>
            <a:ext cx="2702896" cy="32586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0532" y="0"/>
            <a:ext cx="4353067" cy="3209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80263" y="3854718"/>
            <a:ext cx="3073336" cy="3460481"/>
          </a:xfrm>
          <a:prstGeom prst="rect">
            <a:avLst/>
          </a:prstGeom>
        </p:spPr>
      </p:pic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3055" rIns="0" bIns="0" rtlCol="0" vert="horz">
            <a:spAutoFit/>
          </a:bodyPr>
          <a:lstStyle/>
          <a:p>
            <a:pPr marL="1014094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THANK</a:t>
            </a:r>
            <a:r>
              <a:rPr dirty="0" spc="-300"/>
              <a:t> </a:t>
            </a:r>
            <a:r>
              <a:rPr dirty="0" spc="-220"/>
              <a:t>YOU</a:t>
            </a:r>
            <a:r>
              <a:rPr dirty="0" spc="-135"/>
              <a:t> </a:t>
            </a:r>
            <a:r>
              <a:rPr dirty="0" spc="105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3205" y="3725851"/>
            <a:ext cx="2710394" cy="3589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6604" y="5230659"/>
            <a:ext cx="1353602" cy="13539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5734" y="0"/>
            <a:ext cx="5177865" cy="3659878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718820" y="771721"/>
            <a:ext cx="4669155" cy="151384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5720"/>
              </a:lnSpc>
              <a:spcBef>
                <a:spcPts val="475"/>
              </a:spcBef>
            </a:pPr>
            <a:r>
              <a:rPr dirty="0" sz="5000" spc="-204" b="1">
                <a:latin typeface="Arial"/>
                <a:cs typeface="Arial"/>
              </a:rPr>
              <a:t>Defining</a:t>
            </a:r>
            <a:r>
              <a:rPr dirty="0" sz="5000" spc="-190" b="1">
                <a:latin typeface="Arial"/>
                <a:cs typeface="Arial"/>
              </a:rPr>
              <a:t> </a:t>
            </a:r>
            <a:r>
              <a:rPr dirty="0" sz="5000" spc="-50" b="1">
                <a:latin typeface="Arial"/>
                <a:cs typeface="Arial"/>
              </a:rPr>
              <a:t>the</a:t>
            </a:r>
            <a:r>
              <a:rPr dirty="0" sz="5000" spc="-250" b="1">
                <a:latin typeface="Arial"/>
                <a:cs typeface="Arial"/>
              </a:rPr>
              <a:t> </a:t>
            </a:r>
            <a:r>
              <a:rPr dirty="0" sz="5000" spc="-30" b="1">
                <a:latin typeface="Arial"/>
                <a:cs typeface="Arial"/>
              </a:rPr>
              <a:t>File </a:t>
            </a:r>
            <a:r>
              <a:rPr dirty="0" sz="5000" spc="-285" b="1">
                <a:latin typeface="Arial"/>
                <a:cs typeface="Arial"/>
              </a:rPr>
              <a:t>System</a:t>
            </a:r>
            <a:r>
              <a:rPr dirty="0" sz="5000" spc="-185" b="1">
                <a:latin typeface="Arial"/>
                <a:cs typeface="Arial"/>
              </a:rPr>
              <a:t> </a:t>
            </a:r>
            <a:r>
              <a:rPr dirty="0" sz="5000" spc="-695" b="1"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447" y="2966698"/>
            <a:ext cx="86771" cy="867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447" y="4105568"/>
            <a:ext cx="86771" cy="867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447" y="4864815"/>
            <a:ext cx="86771" cy="867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84536" y="2759327"/>
            <a:ext cx="5932170" cy="3062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9380">
              <a:lnSpc>
                <a:spcPct val="115900"/>
              </a:lnSpc>
              <a:spcBef>
                <a:spcPts val="95"/>
              </a:spcBef>
            </a:pPr>
            <a:r>
              <a:rPr dirty="0" sz="2150" b="1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dirty="0" sz="21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b="1">
                <a:solidFill>
                  <a:srgbClr val="FFFFFF"/>
                </a:solidFill>
                <a:latin typeface="Calibri"/>
                <a:cs typeface="Calibri"/>
              </a:rPr>
              <a:t>Concept:</a:t>
            </a:r>
            <a:r>
              <a:rPr dirty="0" sz="215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21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1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manages</a:t>
            </a:r>
            <a:r>
              <a:rPr dirty="0" sz="215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files,</a:t>
            </a:r>
            <a:r>
              <a:rPr dirty="0" sz="215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(data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programs).</a:t>
            </a:r>
            <a:endParaRPr sz="2150">
              <a:latin typeface="Calibri"/>
              <a:cs typeface="Calibri"/>
            </a:endParaRPr>
          </a:p>
          <a:p>
            <a:pPr marL="12700" marR="375920">
              <a:lnSpc>
                <a:spcPts val="2990"/>
              </a:lnSpc>
              <a:spcBef>
                <a:spcPts val="170"/>
              </a:spcBef>
            </a:pPr>
            <a:r>
              <a:rPr dirty="0" sz="2150" spc="50" b="1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215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b="1">
                <a:solidFill>
                  <a:srgbClr val="FFFFFF"/>
                </a:solidFill>
                <a:latin typeface="Calibri"/>
                <a:cs typeface="Calibri"/>
              </a:rPr>
              <a:t>Naming:</a:t>
            </a:r>
            <a:r>
              <a:rPr dirty="0" sz="215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 file</a:t>
            </a:r>
            <a:r>
              <a:rPr dirty="0" sz="21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1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21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1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150" spc="-50">
                <a:solidFill>
                  <a:srgbClr val="FFFFFF"/>
                </a:solidFill>
                <a:latin typeface="Calibri"/>
                <a:cs typeface="Calibri"/>
              </a:rPr>
              <a:t>refer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15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150" spc="65" b="1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dirty="0" sz="215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 b="1">
                <a:solidFill>
                  <a:srgbClr val="FFFFFF"/>
                </a:solidFill>
                <a:latin typeface="Calibri"/>
                <a:cs typeface="Calibri"/>
              </a:rPr>
              <a:t>View:</a:t>
            </a:r>
            <a:r>
              <a:rPr dirty="0" sz="215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(O.S.)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150">
              <a:latin typeface="Calibri"/>
              <a:cs typeface="Calibri"/>
            </a:endParaRPr>
          </a:p>
          <a:p>
            <a:pPr marL="12700" marR="781050">
              <a:lnSpc>
                <a:spcPts val="2990"/>
              </a:lnSpc>
              <a:spcBef>
                <a:spcPts val="100"/>
              </a:spcBef>
            </a:pP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uniform</a:t>
            </a:r>
            <a:r>
              <a:rPr dirty="0" sz="21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5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21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convenient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dirty="0" sz="215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826" y="0"/>
            <a:ext cx="8536305" cy="3996054"/>
            <a:chOff x="816826" y="0"/>
            <a:chExt cx="8536305" cy="39960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826" y="0"/>
              <a:ext cx="6707199" cy="3985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893" y="1887420"/>
              <a:ext cx="2107810" cy="210837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567" y="5364843"/>
            <a:ext cx="1698032" cy="1950356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718820" y="5069790"/>
            <a:ext cx="6101080" cy="1483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dirty="0" sz="4150">
                <a:solidFill>
                  <a:srgbClr val="731F7D"/>
                </a:solidFill>
                <a:latin typeface="Cambria"/>
                <a:cs typeface="Cambria"/>
              </a:rPr>
              <a:t>The</a:t>
            </a:r>
            <a:r>
              <a:rPr dirty="0" sz="4150" spc="9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>
                <a:solidFill>
                  <a:srgbClr val="731F7D"/>
                </a:solidFill>
                <a:latin typeface="Cambria"/>
                <a:cs typeface="Cambria"/>
              </a:rPr>
              <a:t>Role</a:t>
            </a:r>
            <a:r>
              <a:rPr dirty="0" sz="4150" spc="9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>
                <a:solidFill>
                  <a:srgbClr val="731F7D"/>
                </a:solidFill>
                <a:latin typeface="Cambria"/>
                <a:cs typeface="Cambria"/>
              </a:rPr>
              <a:t>of</a:t>
            </a:r>
            <a:r>
              <a:rPr dirty="0" sz="415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 spc="65">
                <a:solidFill>
                  <a:srgbClr val="731F7D"/>
                </a:solidFill>
                <a:latin typeface="Cambria"/>
                <a:cs typeface="Cambria"/>
              </a:rPr>
              <a:t>the</a:t>
            </a:r>
            <a:r>
              <a:rPr dirty="0" sz="4150" spc="9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 spc="180">
                <a:solidFill>
                  <a:srgbClr val="731F7D"/>
                </a:solidFill>
                <a:latin typeface="Cambria"/>
                <a:cs typeface="Cambria"/>
              </a:rPr>
              <a:t>O.S.</a:t>
            </a:r>
            <a:r>
              <a:rPr dirty="0" sz="415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 spc="80">
                <a:solidFill>
                  <a:srgbClr val="731F7D"/>
                </a:solidFill>
                <a:latin typeface="Cambria"/>
                <a:cs typeface="Cambria"/>
              </a:rPr>
              <a:t>in</a:t>
            </a:r>
            <a:r>
              <a:rPr dirty="0" sz="415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50" spc="-20">
                <a:solidFill>
                  <a:srgbClr val="731F7D"/>
                </a:solidFill>
                <a:latin typeface="Cambria"/>
                <a:cs typeface="Cambria"/>
              </a:rPr>
              <a:t>File </a:t>
            </a:r>
            <a:r>
              <a:rPr dirty="0" sz="4150" spc="35">
                <a:solidFill>
                  <a:srgbClr val="731F7D"/>
                </a:solidFill>
                <a:latin typeface="Cambria"/>
                <a:cs typeface="Cambria"/>
              </a:rPr>
              <a:t>Management</a:t>
            </a:r>
            <a:endParaRPr sz="4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42547"/>
            <a:ext cx="1643780" cy="16726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324165" cy="26594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3987" y="0"/>
            <a:ext cx="2379612" cy="1491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120" y="3143676"/>
            <a:ext cx="97430" cy="974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120" y="3906881"/>
            <a:ext cx="97430" cy="974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64495" y="2953571"/>
            <a:ext cx="8575040" cy="232219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ctr" marL="111760" marR="104139">
              <a:lnSpc>
                <a:spcPts val="3000"/>
              </a:lnSpc>
              <a:spcBef>
                <a:spcPts val="245"/>
              </a:spcBef>
            </a:pPr>
            <a:r>
              <a:rPr dirty="0" sz="2550" spc="-95" b="1">
                <a:solidFill>
                  <a:srgbClr val="FFFFFF"/>
                </a:solidFill>
                <a:latin typeface="Arial"/>
                <a:cs typeface="Arial"/>
              </a:rPr>
              <a:t>Mapping: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14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204" b="1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60" b="1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00" b="1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6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2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35" b="1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55" b="1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85" b="1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25" b="1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2550" spc="-110" b="1">
                <a:solidFill>
                  <a:srgbClr val="FFFFFF"/>
                </a:solidFill>
                <a:latin typeface="Arial"/>
                <a:cs typeface="Arial"/>
              </a:rPr>
              <a:t>tapes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8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2550" spc="-20" b="1">
                <a:solidFill>
                  <a:srgbClr val="FFFFFF"/>
                </a:solidFill>
                <a:latin typeface="Arial"/>
                <a:cs typeface="Arial"/>
              </a:rPr>
              <a:t>disks</a:t>
            </a:r>
            <a:endParaRPr sz="2550">
              <a:latin typeface="Arial"/>
              <a:cs typeface="Arial"/>
            </a:endParaRPr>
          </a:p>
          <a:p>
            <a:pPr algn="ctr" marL="12700" marR="5080">
              <a:lnSpc>
                <a:spcPts val="3000"/>
              </a:lnSpc>
              <a:spcBef>
                <a:spcPts val="10"/>
              </a:spcBef>
            </a:pP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2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90" b="1">
                <a:solidFill>
                  <a:srgbClr val="FFFFFF"/>
                </a:solidFill>
                <a:latin typeface="Arial"/>
                <a:cs typeface="Arial"/>
              </a:rPr>
              <a:t>Allocation: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85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40" b="1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dirty="0" sz="25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5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structures, </a:t>
            </a:r>
            <a:r>
              <a:rPr dirty="0" sz="2550" spc="-2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550" spc="-40" b="1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5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75" b="1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35" b="1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25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65" b="1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25" b="1">
                <a:solidFill>
                  <a:srgbClr val="FFFFFF"/>
                </a:solidFill>
                <a:latin typeface="Arial"/>
                <a:cs typeface="Arial"/>
              </a:rPr>
              <a:t>to:</a:t>
            </a:r>
            <a:endParaRPr sz="2550">
              <a:latin typeface="Arial"/>
              <a:cs typeface="Arial"/>
            </a:endParaRPr>
          </a:p>
          <a:p>
            <a:pPr algn="ctr" marR="464184">
              <a:lnSpc>
                <a:spcPts val="2890"/>
              </a:lnSpc>
            </a:pPr>
            <a:r>
              <a:rPr dirty="0" sz="2550" spc="-90" b="1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dirty="0" sz="25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00" b="1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25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2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5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Arial"/>
                <a:cs typeface="Arial"/>
              </a:rPr>
              <a:t>directories.</a:t>
            </a:r>
            <a:endParaRPr sz="2550">
              <a:latin typeface="Arial"/>
              <a:cs typeface="Arial"/>
            </a:endParaRPr>
          </a:p>
          <a:p>
            <a:pPr algn="ctr" marR="542290">
              <a:lnSpc>
                <a:spcPts val="3030"/>
              </a:lnSpc>
            </a:pPr>
            <a:r>
              <a:rPr dirty="0" sz="2550" spc="-60" b="1">
                <a:solidFill>
                  <a:srgbClr val="FFFFFF"/>
                </a:solidFill>
                <a:latin typeface="Arial"/>
                <a:cs typeface="Arial"/>
              </a:rPr>
              <a:t>Allocate/deallocate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3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30" b="1">
                <a:solidFill>
                  <a:srgbClr val="FFFFFF"/>
                </a:solidFill>
                <a:latin typeface="Arial"/>
                <a:cs typeface="Arial"/>
              </a:rPr>
              <a:t>disk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65" b="1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2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30" b="1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25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Arial"/>
                <a:cs typeface="Arial"/>
              </a:rPr>
              <a:t>file.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7577"/>
            <a:ext cx="7602220" cy="6238240"/>
            <a:chOff x="0" y="1077577"/>
            <a:chExt cx="7602220" cy="6238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3821" y="1077577"/>
              <a:ext cx="5448299" cy="5162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1838"/>
              <a:ext cx="2200612" cy="3093361"/>
            </a:xfrm>
            <a:prstGeom prst="rect">
              <a:avLst/>
            </a:prstGeom>
          </p:spPr>
        </p:pic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65" rIns="0" bIns="0" rtlCol="0" vert="horz">
            <a:spAutoFit/>
          </a:bodyPr>
          <a:lstStyle/>
          <a:p>
            <a:pPr marL="939800" marR="5080" indent="-927735">
              <a:lnSpc>
                <a:spcPts val="5810"/>
              </a:lnSpc>
              <a:spcBef>
                <a:spcPts val="395"/>
              </a:spcBef>
            </a:pPr>
            <a:r>
              <a:rPr dirty="0" sz="5000" spc="-295" b="1">
                <a:latin typeface="Arial"/>
                <a:cs typeface="Arial"/>
              </a:rPr>
              <a:t>Types</a:t>
            </a:r>
            <a:r>
              <a:rPr dirty="0" sz="5000" spc="-190" b="1">
                <a:latin typeface="Arial"/>
                <a:cs typeface="Arial"/>
              </a:rPr>
              <a:t> </a:t>
            </a:r>
            <a:r>
              <a:rPr dirty="0" sz="5000" spc="-145" b="1">
                <a:latin typeface="Arial"/>
                <a:cs typeface="Arial"/>
              </a:rPr>
              <a:t>of</a:t>
            </a:r>
            <a:r>
              <a:rPr dirty="0" sz="5000" spc="-204" b="1">
                <a:latin typeface="Arial"/>
                <a:cs typeface="Arial"/>
              </a:rPr>
              <a:t> </a:t>
            </a:r>
            <a:r>
              <a:rPr dirty="0" sz="5000" spc="-75" b="1">
                <a:latin typeface="Arial"/>
                <a:cs typeface="Arial"/>
              </a:rPr>
              <a:t>File</a:t>
            </a:r>
            <a:r>
              <a:rPr dirty="0" sz="5000" spc="-245" b="1">
                <a:latin typeface="Arial"/>
                <a:cs typeface="Arial"/>
              </a:rPr>
              <a:t> </a:t>
            </a:r>
            <a:r>
              <a:rPr dirty="0" sz="5000" spc="-340" b="1">
                <a:latin typeface="Arial"/>
                <a:cs typeface="Arial"/>
              </a:rPr>
              <a:t>Systems </a:t>
            </a:r>
            <a:r>
              <a:rPr dirty="0" sz="5000" spc="-220" b="1">
                <a:latin typeface="Arial"/>
                <a:cs typeface="Arial"/>
              </a:rPr>
              <a:t>(Tape</a:t>
            </a:r>
            <a:r>
              <a:rPr dirty="0" sz="5000" spc="-175" b="1">
                <a:latin typeface="Arial"/>
                <a:cs typeface="Arial"/>
              </a:rPr>
              <a:t> </a:t>
            </a:r>
            <a:r>
              <a:rPr dirty="0" sz="5000" spc="-260" b="1">
                <a:latin typeface="Arial"/>
                <a:cs typeface="Arial"/>
              </a:rPr>
              <a:t>vs.</a:t>
            </a:r>
            <a:r>
              <a:rPr dirty="0" sz="5000" spc="-170" b="1">
                <a:latin typeface="Arial"/>
                <a:cs typeface="Arial"/>
              </a:rPr>
              <a:t> </a:t>
            </a:r>
            <a:r>
              <a:rPr dirty="0" sz="5000" spc="-20" b="1">
                <a:latin typeface="Arial"/>
                <a:cs typeface="Arial"/>
              </a:rPr>
              <a:t>Disk)</a:t>
            </a:r>
            <a:endParaRPr sz="5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2183" y="0"/>
            <a:ext cx="3351529" cy="7315200"/>
            <a:chOff x="6402183" y="0"/>
            <a:chExt cx="3351529" cy="73152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2183" y="0"/>
              <a:ext cx="2882481" cy="19631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3727" y="6327690"/>
              <a:ext cx="949872" cy="987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506945" y="1398903"/>
            <a:ext cx="605218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80" b="1">
                <a:solidFill>
                  <a:srgbClr val="000000"/>
                </a:solidFill>
                <a:latin typeface="Arial"/>
                <a:cs typeface="Arial"/>
              </a:rPr>
              <a:t>Tape-</a:t>
            </a:r>
            <a:r>
              <a:rPr dirty="0" sz="5000" spc="-280" b="1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dirty="0" sz="5000" spc="-14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300" b="1">
                <a:solidFill>
                  <a:srgbClr val="000000"/>
                </a:solidFill>
                <a:latin typeface="Arial"/>
                <a:cs typeface="Arial"/>
              </a:rPr>
              <a:t>Systems: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29896"/>
            <a:ext cx="2368750" cy="26853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3245" y="3016678"/>
            <a:ext cx="2469515" cy="9950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731F7D"/>
                </a:solidFill>
                <a:latin typeface="Cambria"/>
                <a:cs typeface="Cambria"/>
              </a:rPr>
              <a:t>Characteristics</a:t>
            </a:r>
            <a:endParaRPr sz="3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800">
                <a:latin typeface="Calibri"/>
                <a:cs typeface="Calibri"/>
              </a:rPr>
              <a:t>Simple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inefficient.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5817" y="3005544"/>
            <a:ext cx="2202180" cy="1902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731F7D"/>
                </a:solidFill>
                <a:latin typeface="Cambria"/>
                <a:cs typeface="Cambria"/>
              </a:rPr>
              <a:t>Storage</a:t>
            </a:r>
            <a:endParaRPr sz="3000">
              <a:latin typeface="Cambria"/>
              <a:cs typeface="Cambria"/>
            </a:endParaRPr>
          </a:p>
          <a:p>
            <a:pPr marL="12700" marR="5080">
              <a:lnSpc>
                <a:spcPct val="114599"/>
              </a:lnSpc>
              <a:spcBef>
                <a:spcPts val="1275"/>
              </a:spcBef>
            </a:pPr>
            <a:r>
              <a:rPr dirty="0" sz="1800">
                <a:latin typeface="Calibri"/>
                <a:cs typeface="Calibri"/>
              </a:rPr>
              <a:t>Files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are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stored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reels </a:t>
            </a:r>
            <a:r>
              <a:rPr dirty="0" sz="1800" spc="-30">
                <a:latin typeface="Calibri"/>
                <a:cs typeface="Calibri"/>
              </a:rPr>
              <a:t>of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physical</a:t>
            </a:r>
            <a:r>
              <a:rPr dirty="0" sz="1800" spc="-20">
                <a:latin typeface="Calibri"/>
                <a:cs typeface="Calibri"/>
              </a:rPr>
              <a:t> tapes </a:t>
            </a:r>
            <a:r>
              <a:rPr dirty="0" sz="1800" spc="-10">
                <a:latin typeface="Calibri"/>
                <a:cs typeface="Calibri"/>
              </a:rPr>
              <a:t>(generally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one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more </a:t>
            </a:r>
            <a:r>
              <a:rPr dirty="0" sz="1800" spc="-10">
                <a:latin typeface="Calibri"/>
                <a:cs typeface="Calibri"/>
              </a:rPr>
              <a:t>files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per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tape).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4690" y="3005544"/>
            <a:ext cx="2009775" cy="1902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731F7D"/>
                </a:solidFill>
                <a:latin typeface="Cambria"/>
                <a:cs typeface="Cambria"/>
              </a:rPr>
              <a:t>Use</a:t>
            </a:r>
            <a:r>
              <a:rPr dirty="0" sz="3000" spc="6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3000" spc="-20">
                <a:solidFill>
                  <a:srgbClr val="731F7D"/>
                </a:solidFill>
                <a:latin typeface="Cambria"/>
                <a:cs typeface="Cambria"/>
              </a:rPr>
              <a:t>Case</a:t>
            </a:r>
            <a:endParaRPr sz="3000">
              <a:latin typeface="Cambria"/>
              <a:cs typeface="Cambria"/>
            </a:endParaRPr>
          </a:p>
          <a:p>
            <a:pPr marL="12700" marR="5080">
              <a:lnSpc>
                <a:spcPct val="114599"/>
              </a:lnSpc>
              <a:spcBef>
                <a:spcPts val="1275"/>
              </a:spcBef>
            </a:pPr>
            <a:r>
              <a:rPr dirty="0" sz="1800">
                <a:latin typeface="Calibri"/>
                <a:cs typeface="Calibri"/>
              </a:rPr>
              <a:t>Tapes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are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primarily </a:t>
            </a:r>
            <a:r>
              <a:rPr dirty="0" sz="1800">
                <a:latin typeface="Calibri"/>
                <a:cs typeface="Calibri"/>
              </a:rPr>
              <a:t>used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for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transport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from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one </a:t>
            </a:r>
            <a:r>
              <a:rPr dirty="0" sz="1800">
                <a:latin typeface="Calibri"/>
                <a:cs typeface="Calibri"/>
              </a:rPr>
              <a:t>computer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another.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23061" cy="1638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64455" cy="6835775"/>
            <a:chOff x="0" y="0"/>
            <a:chExt cx="5164455" cy="6835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1925" y="5549694"/>
              <a:ext cx="1362074" cy="12858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27283" cy="6462103"/>
            </a:xfrm>
            <a:prstGeom prst="rect">
              <a:avLst/>
            </a:prstGeom>
          </p:spPr>
        </p:pic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1950" rIns="0" bIns="0" rtlCol="0" vert="horz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dirty="0" sz="5000" spc="-105" b="1">
                <a:latin typeface="Arial"/>
                <a:cs typeface="Arial"/>
              </a:rPr>
              <a:t>Disk-</a:t>
            </a:r>
            <a:r>
              <a:rPr dirty="0" sz="5000" spc="-280" b="1">
                <a:latin typeface="Arial"/>
                <a:cs typeface="Arial"/>
              </a:rPr>
              <a:t>based</a:t>
            </a:r>
            <a:r>
              <a:rPr dirty="0" sz="5000" spc="-145" b="1">
                <a:latin typeface="Arial"/>
                <a:cs typeface="Arial"/>
              </a:rPr>
              <a:t> </a:t>
            </a:r>
            <a:r>
              <a:rPr dirty="0" sz="5000" spc="-340" b="1">
                <a:latin typeface="Arial"/>
                <a:cs typeface="Arial"/>
              </a:rPr>
              <a:t>Systems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6681" y="341078"/>
            <a:ext cx="1116506" cy="10836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110650" y="1497628"/>
            <a:ext cx="568452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05" b="1">
                <a:solidFill>
                  <a:srgbClr val="000000"/>
                </a:solidFill>
                <a:latin typeface="Arial"/>
                <a:cs typeface="Arial"/>
              </a:rPr>
              <a:t>Disk-</a:t>
            </a:r>
            <a:r>
              <a:rPr dirty="0" sz="5000" spc="-280" b="1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dirty="0" sz="5000" spc="-14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5000" spc="-340" b="1">
                <a:solidFill>
                  <a:srgbClr val="000000"/>
                </a:solidFill>
                <a:latin typeface="Arial"/>
                <a:cs typeface="Arial"/>
              </a:rPr>
              <a:t>Systems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9721" y="2894750"/>
            <a:ext cx="3031490" cy="2381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20"/>
              </a:spcBef>
            </a:pPr>
            <a:r>
              <a:rPr dirty="0" sz="3600" spc="-10">
                <a:solidFill>
                  <a:srgbClr val="731F7D"/>
                </a:solidFill>
                <a:latin typeface="Cambria"/>
                <a:cs typeface="Cambria"/>
              </a:rPr>
              <a:t>Structure</a:t>
            </a:r>
            <a:endParaRPr sz="3600">
              <a:latin typeface="Cambria"/>
              <a:cs typeface="Cambria"/>
            </a:endParaRPr>
          </a:p>
          <a:p>
            <a:pPr algn="ctr" marL="12065" marR="5080" indent="-635">
              <a:lnSpc>
                <a:spcPct val="117300"/>
              </a:lnSpc>
              <a:spcBef>
                <a:spcPts val="1535"/>
              </a:spcBef>
            </a:pPr>
            <a:r>
              <a:rPr dirty="0" sz="1800">
                <a:latin typeface="Calibri"/>
                <a:cs typeface="Calibri"/>
              </a:rPr>
              <a:t>Each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disk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divided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into</a:t>
            </a:r>
            <a:r>
              <a:rPr dirty="0" sz="1800" spc="-10">
                <a:latin typeface="Calibri"/>
                <a:cs typeface="Calibri"/>
              </a:rPr>
              <a:t> tracks. </a:t>
            </a:r>
            <a:r>
              <a:rPr dirty="0" sz="1800">
                <a:latin typeface="Calibri"/>
                <a:cs typeface="Calibri"/>
              </a:rPr>
              <a:t>Each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track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further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divided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into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number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of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sectors.</a:t>
            </a:r>
            <a:endParaRPr sz="1800">
              <a:latin typeface="Calibri"/>
              <a:cs typeface="Calibri"/>
            </a:endParaRPr>
          </a:p>
          <a:p>
            <a:pPr algn="ctr" marL="147320" marR="140335">
              <a:lnSpc>
                <a:spcPct val="117300"/>
              </a:lnSpc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number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of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tracks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size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of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sectors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variable.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595" y="3814752"/>
            <a:ext cx="80473" cy="804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595" y="4136644"/>
            <a:ext cx="80473" cy="804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595" y="4780428"/>
            <a:ext cx="80473" cy="80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425" y="3782275"/>
            <a:ext cx="70070" cy="700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425" y="4090585"/>
            <a:ext cx="70070" cy="700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2425" y="4398895"/>
            <a:ext cx="70070" cy="700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425" y="4707205"/>
            <a:ext cx="70070" cy="700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425" y="5015515"/>
            <a:ext cx="70070" cy="700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2425" y="5323825"/>
            <a:ext cx="70070" cy="700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707046" y="2896744"/>
            <a:ext cx="1991360" cy="289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10">
                <a:solidFill>
                  <a:srgbClr val="731F7D"/>
                </a:solidFill>
                <a:latin typeface="Cambria"/>
                <a:cs typeface="Cambria"/>
              </a:rPr>
              <a:t>Directory</a:t>
            </a:r>
            <a:endParaRPr sz="3500">
              <a:latin typeface="Cambria"/>
              <a:cs typeface="Cambria"/>
            </a:endParaRPr>
          </a:p>
          <a:p>
            <a:pPr algn="ctr" marL="351155" marR="160655">
              <a:lnSpc>
                <a:spcPct val="115599"/>
              </a:lnSpc>
              <a:spcBef>
                <a:spcPts val="1425"/>
              </a:spcBef>
            </a:pPr>
            <a:r>
              <a:rPr dirty="0" sz="1750">
                <a:latin typeface="Calibri"/>
                <a:cs typeface="Calibri"/>
              </a:rPr>
              <a:t>File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20">
                <a:latin typeface="Calibri"/>
                <a:cs typeface="Calibri"/>
              </a:rPr>
              <a:t>name </a:t>
            </a:r>
            <a:r>
              <a:rPr dirty="0" sz="1750">
                <a:latin typeface="Calibri"/>
                <a:cs typeface="Calibri"/>
              </a:rPr>
              <a:t>Starting</a:t>
            </a:r>
            <a:r>
              <a:rPr dirty="0" sz="1750" spc="-40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address </a:t>
            </a:r>
            <a:r>
              <a:rPr dirty="0" sz="1750">
                <a:latin typeface="Calibri"/>
                <a:cs typeface="Calibri"/>
              </a:rPr>
              <a:t>File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length</a:t>
            </a:r>
            <a:endParaRPr sz="1750">
              <a:latin typeface="Calibri"/>
              <a:cs typeface="Calibri"/>
            </a:endParaRPr>
          </a:p>
          <a:p>
            <a:pPr algn="ctr" marL="354330" marR="162560" indent="-635">
              <a:lnSpc>
                <a:spcPct val="115599"/>
              </a:lnSpc>
            </a:pPr>
            <a:r>
              <a:rPr dirty="0" sz="1750">
                <a:latin typeface="Calibri"/>
                <a:cs typeface="Calibri"/>
              </a:rPr>
              <a:t>Type</a:t>
            </a:r>
            <a:r>
              <a:rPr dirty="0" sz="1750" spc="-60">
                <a:latin typeface="Calibri"/>
                <a:cs typeface="Calibri"/>
              </a:rPr>
              <a:t> </a:t>
            </a:r>
            <a:r>
              <a:rPr dirty="0" sz="1750" spc="-30">
                <a:latin typeface="Calibri"/>
                <a:cs typeface="Calibri"/>
              </a:rPr>
              <a:t>of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20">
                <a:latin typeface="Calibri"/>
                <a:cs typeface="Calibri"/>
              </a:rPr>
              <a:t>file</a:t>
            </a:r>
            <a:r>
              <a:rPr dirty="0" sz="1750" spc="50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Time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30">
                <a:latin typeface="Calibri"/>
                <a:cs typeface="Calibri"/>
              </a:rPr>
              <a:t>of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creation</a:t>
            </a:r>
            <a:endParaRPr sz="1750">
              <a:latin typeface="Calibri"/>
              <a:cs typeface="Calibri"/>
            </a:endParaRPr>
          </a:p>
          <a:p>
            <a:pPr algn="ctr" marL="196215" marR="5080">
              <a:lnSpc>
                <a:spcPct val="115599"/>
              </a:lnSpc>
            </a:pPr>
            <a:r>
              <a:rPr dirty="0" sz="1750">
                <a:latin typeface="Calibri"/>
                <a:cs typeface="Calibri"/>
              </a:rPr>
              <a:t>Time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30">
                <a:latin typeface="Calibri"/>
                <a:cs typeface="Calibri"/>
              </a:rPr>
              <a:t>of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last</a:t>
            </a:r>
            <a:r>
              <a:rPr dirty="0" sz="1750" spc="-55">
                <a:latin typeface="Calibri"/>
                <a:cs typeface="Calibri"/>
              </a:rPr>
              <a:t> </a:t>
            </a:r>
            <a:r>
              <a:rPr dirty="0" sz="1750" spc="-10">
                <a:latin typeface="Calibri"/>
                <a:cs typeface="Calibri"/>
              </a:rPr>
              <a:t>update, </a:t>
            </a:r>
            <a:r>
              <a:rPr dirty="0" sz="1750" spc="-20">
                <a:latin typeface="Calibri"/>
                <a:cs typeface="Calibri"/>
              </a:rPr>
              <a:t>etc.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2937" y="0"/>
            <a:ext cx="2160662" cy="2231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1715" y="0"/>
            <a:ext cx="5919470" cy="4700270"/>
            <a:chOff x="3561715" y="0"/>
            <a:chExt cx="5919470" cy="4700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7250" y="0"/>
              <a:ext cx="4943474" cy="4700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1715" y="734328"/>
              <a:ext cx="1111395" cy="116184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3070" y="5453164"/>
            <a:ext cx="1630529" cy="1862035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718820" y="4266207"/>
            <a:ext cx="5835015" cy="227330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350"/>
              </a:spcBef>
            </a:pPr>
            <a:r>
              <a:rPr dirty="0" sz="5000" spc="-225" b="1">
                <a:latin typeface="Arial"/>
                <a:cs typeface="Arial"/>
              </a:rPr>
              <a:t>Functions</a:t>
            </a:r>
            <a:r>
              <a:rPr dirty="0" sz="5000" spc="-190" b="1">
                <a:latin typeface="Arial"/>
                <a:cs typeface="Arial"/>
              </a:rPr>
              <a:t> </a:t>
            </a:r>
            <a:r>
              <a:rPr dirty="0" sz="5000" spc="-145" b="1">
                <a:latin typeface="Arial"/>
                <a:cs typeface="Arial"/>
              </a:rPr>
              <a:t>of</a:t>
            </a:r>
            <a:r>
              <a:rPr dirty="0" sz="5000" spc="-204" b="1">
                <a:latin typeface="Arial"/>
                <a:cs typeface="Arial"/>
              </a:rPr>
              <a:t> </a:t>
            </a:r>
            <a:r>
              <a:rPr dirty="0" sz="5000" spc="-50" b="1">
                <a:latin typeface="Arial"/>
                <a:cs typeface="Arial"/>
              </a:rPr>
              <a:t>the</a:t>
            </a:r>
            <a:r>
              <a:rPr dirty="0" sz="5000" spc="-210" b="1">
                <a:latin typeface="Arial"/>
                <a:cs typeface="Arial"/>
              </a:rPr>
              <a:t> </a:t>
            </a:r>
            <a:r>
              <a:rPr dirty="0" sz="5000" spc="-20" b="1">
                <a:latin typeface="Arial"/>
                <a:cs typeface="Arial"/>
              </a:rPr>
              <a:t>File </a:t>
            </a:r>
            <a:r>
              <a:rPr dirty="0" sz="5000" spc="-285" b="1">
                <a:latin typeface="Arial"/>
                <a:cs typeface="Arial"/>
              </a:rPr>
              <a:t>System</a:t>
            </a:r>
            <a:r>
              <a:rPr dirty="0" sz="5000" spc="-190" b="1">
                <a:latin typeface="Arial"/>
                <a:cs typeface="Arial"/>
              </a:rPr>
              <a:t> </a:t>
            </a:r>
            <a:r>
              <a:rPr dirty="0" sz="5000" spc="-254" b="1">
                <a:latin typeface="Arial"/>
                <a:cs typeface="Arial"/>
              </a:rPr>
              <a:t>&amp;</a:t>
            </a:r>
            <a:r>
              <a:rPr dirty="0" sz="5000" spc="-185" b="1">
                <a:latin typeface="Arial"/>
                <a:cs typeface="Arial"/>
              </a:rPr>
              <a:t> </a:t>
            </a:r>
            <a:r>
              <a:rPr dirty="0" sz="5000" spc="-40" b="1">
                <a:latin typeface="Arial"/>
                <a:cs typeface="Arial"/>
              </a:rPr>
              <a:t>Device </a:t>
            </a:r>
            <a:r>
              <a:rPr dirty="0" sz="5000" spc="-60" b="1">
                <a:latin typeface="Arial"/>
                <a:cs typeface="Arial"/>
              </a:rPr>
              <a:t>Management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Sushant Pakhare</dc:creator>
  <cp:keywords>DAG5iPI8anA,BAFnZkDKd6Q,0</cp:keywords>
  <dc:title>Purple and Black Simple Technology Keynote Presentation</dc:title>
  <dcterms:created xsi:type="dcterms:W3CDTF">2026-01-04T11:45:11Z</dcterms:created>
  <dcterms:modified xsi:type="dcterms:W3CDTF">2026-01-04T11:45:11Z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2025-11-23T00:00:00Z</vt:filetime>
  </property>
  <property fmtid="{D5CDD505-2E9C-101B-9397-08002B2CF9AE}" pid="3" name="Creator">
    <vt:lpwstr>Canva</vt:lpwstr>
  </property>
  <property fmtid="{D5CDD505-2E9C-101B-9397-08002B2CF9AE}" pid="4" name="LastSaved">
    <vt:filetime>2026-01-04T00:00:00Z</vt:filetime>
  </property>
  <property fmtid="{D5CDD505-2E9C-101B-9397-08002B2CF9AE}" pid="5" name="Producer">
    <vt:lpwstr>Canva</vt:lpwstr>
  </property>
</Properties>
</file>